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77" r:id="rId3"/>
    <p:sldId id="382" r:id="rId4"/>
    <p:sldId id="383" r:id="rId5"/>
    <p:sldId id="384" r:id="rId6"/>
    <p:sldId id="385" r:id="rId7"/>
    <p:sldId id="386" r:id="rId8"/>
    <p:sldId id="387" r:id="rId9"/>
    <p:sldId id="388" r:id="rId10"/>
    <p:sldId id="38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0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1.wmf"/><Relationship Id="rId7" Type="http://schemas.openxmlformats.org/officeDocument/2006/relationships/image" Target="../media/image19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9.wmf"/><Relationship Id="rId7" Type="http://schemas.openxmlformats.org/officeDocument/2006/relationships/image" Target="../media/image32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31.wmf"/><Relationship Id="rId5" Type="http://schemas.openxmlformats.org/officeDocument/2006/relationships/image" Target="../media/image18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ADB2C0-4BA1-49FE-BEF5-ECF171FE2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690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A5E74-1DC5-4E8A-AF69-B31D06CCB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89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5F4E6-8232-423F-B0B5-BB0EA5B5D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1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72099-B8F9-4AA0-830D-F39B72D16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23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8D29A-1363-43C0-81F5-E54D84485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250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CE113-A731-4D61-979C-2C12E7543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354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38C0B-5AC0-4FA5-9ADE-9784D7648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830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53F9F-1087-49E6-B333-7C9D2EB2C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38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BB1D5-8B0A-42EC-8E6A-DB157E9C0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52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42D61-E01C-4F38-880A-37E426C42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60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A89FF-3D33-4CD5-88D2-9454D79B9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47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7F28E-E6DA-4CF5-8622-DE1665200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35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84E11-87B2-4372-B71D-61B0684AE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13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0BA39-1FBE-4487-A3EA-558A779B1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3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54509-2AA2-47D3-8315-1FCDD2FD5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51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E87F8-A594-4717-BA74-95F82E58D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24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87DC648-911F-420F-8AC2-743364EDD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39.bin"/><Relationship Id="rId3" Type="http://schemas.openxmlformats.org/officeDocument/2006/relationships/image" Target="../media/image8.e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2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38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0.wmf"/><Relationship Id="rId5" Type="http://schemas.openxmlformats.org/officeDocument/2006/relationships/image" Target="../media/image9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image" Target="../media/image8.e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2.bin"/><Relationship Id="rId3" Type="http://schemas.openxmlformats.org/officeDocument/2006/relationships/image" Target="../media/image8.e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Relationship Id="rId1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22.bin"/><Relationship Id="rId3" Type="http://schemas.openxmlformats.org/officeDocument/2006/relationships/image" Target="../media/image8.emf"/><Relationship Id="rId21" Type="http://schemas.openxmlformats.org/officeDocument/2006/relationships/image" Target="../media/image21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6.wmf"/><Relationship Id="rId5" Type="http://schemas.openxmlformats.org/officeDocument/2006/relationships/image" Target="../media/image9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0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6.wmf"/><Relationship Id="rId3" Type="http://schemas.openxmlformats.org/officeDocument/2006/relationships/image" Target="../media/image8.e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FDF6EB-AE5C-4F6B-AA6E-606DCACEF87F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40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4000" dirty="0">
                <a:solidFill>
                  <a:srgbClr val="FFFF00"/>
                </a:solidFill>
              </a:rPr>
              <a:t>Моделирование и оптимизация в системах и сетях </a:t>
            </a:r>
            <a:r>
              <a:rPr lang="ru-RU" altLang="ru-RU" sz="4000" dirty="0" smtClean="0">
                <a:solidFill>
                  <a:srgbClr val="FFFF00"/>
                </a:solidFill>
              </a:rPr>
              <a:t>электросвязи</a:t>
            </a:r>
            <a:r>
              <a:rPr lang="en-US" altLang="ru-RU" sz="4000" dirty="0" smtClean="0">
                <a:solidFill>
                  <a:srgbClr val="FFFF00"/>
                </a:solidFill>
              </a:rPr>
              <a:t/>
            </a:r>
            <a:br>
              <a:rPr lang="en-US" altLang="ru-RU" sz="4000" dirty="0" smtClean="0">
                <a:solidFill>
                  <a:srgbClr val="FFFF00"/>
                </a:solidFill>
              </a:rPr>
            </a:br>
            <a:r>
              <a:rPr lang="ru-RU" altLang="ru-RU" sz="2800" b="1" dirty="0">
                <a:solidFill>
                  <a:srgbClr val="0000FF"/>
                </a:solidFill>
              </a:rPr>
              <a:t>Раздел </a:t>
            </a:r>
            <a:r>
              <a:rPr lang="en-US" altLang="ru-RU" sz="2800" b="1" dirty="0" smtClean="0">
                <a:solidFill>
                  <a:srgbClr val="0000FF"/>
                </a:solidFill>
              </a:rPr>
              <a:t>4</a:t>
            </a:r>
            <a:r>
              <a:rPr lang="ru-RU" altLang="ru-RU" sz="4000" dirty="0">
                <a:solidFill>
                  <a:srgbClr val="0000FF"/>
                </a:solidFill>
              </a:rPr>
              <a:t/>
            </a:r>
            <a:br>
              <a:rPr lang="ru-RU" altLang="ru-RU" sz="4000" dirty="0">
                <a:solidFill>
                  <a:srgbClr val="0000FF"/>
                </a:solidFill>
              </a:rPr>
            </a:br>
            <a:r>
              <a:rPr lang="ru-RU" altLang="ru-RU" sz="2400" dirty="0">
                <a:solidFill>
                  <a:srgbClr val="0000FF"/>
                </a:solidFill>
              </a:rPr>
              <a:t>Решение задач оптимизации аналитическими </a:t>
            </a:r>
            <a:r>
              <a:rPr lang="ru-RU" altLang="ru-RU" sz="2400" dirty="0" smtClean="0">
                <a:solidFill>
                  <a:srgbClr val="0000FF"/>
                </a:solidFill>
              </a:rPr>
              <a:t>методами</a:t>
            </a:r>
            <a:r>
              <a:rPr lang="ru-RU" altLang="ru-RU" sz="4000" dirty="0" smtClean="0">
                <a:solidFill>
                  <a:srgbClr val="0000FF"/>
                </a:solidFill>
              </a:rPr>
              <a:t/>
            </a:r>
            <a:br>
              <a:rPr lang="ru-RU" altLang="ru-RU" sz="4000" dirty="0" smtClean="0">
                <a:solidFill>
                  <a:srgbClr val="0000FF"/>
                </a:solidFill>
              </a:rPr>
            </a:br>
            <a:endParaRPr lang="ru-RU" altLang="ru-RU" sz="4000" dirty="0" smtClean="0">
              <a:solidFill>
                <a:srgbClr val="0000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221088"/>
            <a:ext cx="6400800" cy="863600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FFFF00"/>
                </a:solidFill>
              </a:rPr>
              <a:t>(МОССЭС)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127625" y="5032375"/>
            <a:ext cx="373050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FFFF00"/>
                </a:solidFill>
              </a:rPr>
              <a:t>Парамонов Александр Иванович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1800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00" dirty="0" smtClean="0">
                <a:solidFill>
                  <a:srgbClr val="FFFF00"/>
                </a:solidFill>
              </a:rPr>
              <a:t>alex-in-spb@yandex.ru</a:t>
            </a:r>
            <a:endParaRPr lang="ru-RU" altLang="ru-RU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C209404-B3D9-4133-8A78-EE35F76859AB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400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7688"/>
            <a:ext cx="8229600" cy="649287"/>
          </a:xfrm>
        </p:spPr>
        <p:txBody>
          <a:bodyPr/>
          <a:lstStyle/>
          <a:p>
            <a:pPr eaLnBrk="1" hangingPunct="1"/>
            <a:r>
              <a:rPr lang="en-US" altLang="ru-RU" sz="2400" dirty="0" smtClean="0">
                <a:solidFill>
                  <a:srgbClr val="0000FF"/>
                </a:solidFill>
              </a:rPr>
              <a:t>6</a:t>
            </a:r>
            <a:r>
              <a:rPr lang="ru-RU" altLang="ru-RU" sz="2400" dirty="0" smtClean="0">
                <a:solidFill>
                  <a:srgbClr val="0000FF"/>
                </a:solidFill>
              </a:rPr>
              <a:t> </a:t>
            </a:r>
            <a:r>
              <a:rPr lang="ru-RU" altLang="ru-RU" sz="2400" dirty="0" smtClean="0">
                <a:solidFill>
                  <a:srgbClr val="0000FF"/>
                </a:solidFill>
              </a:rPr>
              <a:t>Условия </a:t>
            </a:r>
            <a:r>
              <a:rPr lang="ru-RU" altLang="ru-RU" sz="2400" dirty="0" err="1" smtClean="0">
                <a:solidFill>
                  <a:srgbClr val="0000FF"/>
                </a:solidFill>
              </a:rPr>
              <a:t>Каруша</a:t>
            </a:r>
            <a:r>
              <a:rPr lang="ru-RU" altLang="ru-RU" sz="2400" dirty="0" smtClean="0">
                <a:solidFill>
                  <a:srgbClr val="0000FF"/>
                </a:solidFill>
              </a:rPr>
              <a:t>-Куна-</a:t>
            </a:r>
            <a:r>
              <a:rPr lang="ru-RU" altLang="ru-RU" sz="2400" dirty="0" err="1" smtClean="0">
                <a:solidFill>
                  <a:srgbClr val="0000FF"/>
                </a:solidFill>
              </a:rPr>
              <a:t>Таккера</a:t>
            </a:r>
            <a:r>
              <a:rPr lang="ru-RU" altLang="ru-RU" sz="2400" dirty="0" smtClean="0">
                <a:solidFill>
                  <a:srgbClr val="0000FF"/>
                </a:solidFill>
              </a:rPr>
              <a:t> (ККТ)</a:t>
            </a:r>
            <a:endParaRPr lang="ru-RU" altLang="ru-RU" sz="3600" dirty="0" smtClean="0">
              <a:solidFill>
                <a:srgbClr val="0000FF"/>
              </a:solidFill>
            </a:endParaRPr>
          </a:p>
        </p:txBody>
      </p:sp>
      <p:pic>
        <p:nvPicPr>
          <p:cNvPr id="46084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326188"/>
            <a:ext cx="4038600" cy="531812"/>
          </a:xfrm>
          <a:noFill/>
        </p:spPr>
      </p:pic>
      <p:sp>
        <p:nvSpPr>
          <p:cNvPr id="46085" name="Line 10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6087" name="Rectangle 16"/>
          <p:cNvSpPr>
            <a:spLocks noChangeArrowheads="1"/>
          </p:cNvSpPr>
          <p:nvPr/>
        </p:nvSpPr>
        <p:spPr bwMode="auto">
          <a:xfrm>
            <a:off x="565150" y="1655763"/>
            <a:ext cx="54467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 Пусть задана выпуклая функция нескольких        переменных</a:t>
            </a:r>
          </a:p>
        </p:txBody>
      </p:sp>
      <p:sp>
        <p:nvSpPr>
          <p:cNvPr id="46088" name="Rectangle 16"/>
          <p:cNvSpPr>
            <a:spLocks noChangeArrowheads="1"/>
          </p:cNvSpPr>
          <p:nvPr/>
        </p:nvSpPr>
        <p:spPr bwMode="auto">
          <a:xfrm>
            <a:off x="611188" y="3068638"/>
            <a:ext cx="74501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/>
              <a:t>Необходимые и достаточные условия существование локального экстремума</a:t>
            </a:r>
          </a:p>
        </p:txBody>
      </p:sp>
      <p:graphicFrame>
        <p:nvGraphicFramePr>
          <p:cNvPr id="46089" name="Object 17"/>
          <p:cNvGraphicFramePr>
            <a:graphicFrameLocks noChangeAspect="1"/>
          </p:cNvGraphicFramePr>
          <p:nvPr/>
        </p:nvGraphicFramePr>
        <p:xfrm>
          <a:off x="5949950" y="1639888"/>
          <a:ext cx="22225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Формула" r:id="rId4" imgW="1358640" imgH="228600" progId="Equation.3">
                  <p:embed/>
                </p:oleObj>
              </mc:Choice>
              <mc:Fallback>
                <p:oleObj name="Формула" r:id="rId4" imgW="1358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9950" y="1639888"/>
                        <a:ext cx="22225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0" name="Object 17"/>
          <p:cNvGraphicFramePr>
            <a:graphicFrameLocks noChangeAspect="1"/>
          </p:cNvGraphicFramePr>
          <p:nvPr/>
        </p:nvGraphicFramePr>
        <p:xfrm>
          <a:off x="4506913" y="1698625"/>
          <a:ext cx="214312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Формула" r:id="rId6" imgW="126720" imgH="139680" progId="Equation.3">
                  <p:embed/>
                </p:oleObj>
              </mc:Choice>
              <mc:Fallback>
                <p:oleObj name="Формула" r:id="rId6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913" y="1698625"/>
                        <a:ext cx="214312" cy="22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1" name="Прямоугольник 1"/>
          <p:cNvSpPr>
            <a:spLocks noChangeArrowheads="1"/>
          </p:cNvSpPr>
          <p:nvPr/>
        </p:nvSpPr>
        <p:spPr bwMode="auto">
          <a:xfrm>
            <a:off x="644525" y="3357563"/>
            <a:ext cx="2016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b="1"/>
              <a:t>Функция</a:t>
            </a:r>
            <a:r>
              <a:rPr lang="ru-RU" altLang="ru-RU" sz="1200"/>
              <a:t> </a:t>
            </a:r>
            <a:r>
              <a:rPr lang="ru-RU" altLang="ru-RU" sz="1200" b="1"/>
              <a:t>Лагранжа</a:t>
            </a:r>
          </a:p>
        </p:txBody>
      </p:sp>
      <p:graphicFrame>
        <p:nvGraphicFramePr>
          <p:cNvPr id="46092" name="Object 17"/>
          <p:cNvGraphicFramePr>
            <a:graphicFrameLocks noChangeAspect="1"/>
          </p:cNvGraphicFramePr>
          <p:nvPr/>
        </p:nvGraphicFramePr>
        <p:xfrm>
          <a:off x="681038" y="3449638"/>
          <a:ext cx="3001962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Формула" r:id="rId8" imgW="1777680" imgH="444240" progId="Equation.3">
                  <p:embed/>
                </p:oleObj>
              </mc:Choice>
              <mc:Fallback>
                <p:oleObj name="Формула" r:id="rId8" imgW="17776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" y="3449638"/>
                        <a:ext cx="3001962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3" name="Object 17"/>
          <p:cNvGraphicFramePr>
            <a:graphicFrameLocks noChangeAspect="1"/>
          </p:cNvGraphicFramePr>
          <p:nvPr/>
        </p:nvGraphicFramePr>
        <p:xfrm>
          <a:off x="577850" y="2195513"/>
          <a:ext cx="53816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Формула" r:id="rId10" imgW="3187440" imgH="241200" progId="Equation.3">
                  <p:embed/>
                </p:oleObj>
              </mc:Choice>
              <mc:Fallback>
                <p:oleObj name="Формула" r:id="rId10" imgW="3187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2195513"/>
                        <a:ext cx="53816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4" name="Rectangle 16"/>
          <p:cNvSpPr>
            <a:spLocks noChangeArrowheads="1"/>
          </p:cNvSpPr>
          <p:nvPr/>
        </p:nvSpPr>
        <p:spPr bwMode="auto">
          <a:xfrm>
            <a:off x="538163" y="1916113"/>
            <a:ext cx="55705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 требуется найти экстремумы  </a:t>
            </a:r>
            <a:r>
              <a:rPr lang="en-US" altLang="ru-RU" sz="1400" i="1">
                <a:cs typeface="Times New Roman" pitchFamily="18" charset="0"/>
              </a:rPr>
              <a:t>f(x)</a:t>
            </a:r>
            <a:r>
              <a:rPr lang="en-US" altLang="ru-RU" sz="1400">
                <a:cs typeface="Times New Roman" pitchFamily="18" charset="0"/>
              </a:rPr>
              <a:t> </a:t>
            </a:r>
            <a:r>
              <a:rPr lang="ru-RU" altLang="ru-RU" sz="1400">
                <a:cs typeface="Times New Roman" pitchFamily="18" charset="0"/>
              </a:rPr>
              <a:t>при</a:t>
            </a:r>
            <a:r>
              <a:rPr lang="en-US" altLang="ru-RU" sz="1400">
                <a:cs typeface="Times New Roman" pitchFamily="18" charset="0"/>
              </a:rPr>
              <a:t> </a:t>
            </a:r>
            <a:r>
              <a:rPr lang="ru-RU" altLang="ru-RU" sz="1400">
                <a:cs typeface="Times New Roman" pitchFamily="18" charset="0"/>
              </a:rPr>
              <a:t>заданных ограничениях</a:t>
            </a:r>
            <a:r>
              <a:rPr lang="en-US" altLang="ru-RU" sz="1400">
                <a:cs typeface="Times New Roman" pitchFamily="18" charset="0"/>
              </a:rPr>
              <a:t>:</a:t>
            </a:r>
            <a:endParaRPr lang="ru-RU" altLang="ru-RU" sz="1400">
              <a:cs typeface="Times New Roman" pitchFamily="18" charset="0"/>
            </a:endParaRPr>
          </a:p>
        </p:txBody>
      </p:sp>
      <p:graphicFrame>
        <p:nvGraphicFramePr>
          <p:cNvPr id="46095" name="Объект 4"/>
          <p:cNvGraphicFramePr>
            <a:graphicFrameLocks noChangeAspect="1"/>
          </p:cNvGraphicFramePr>
          <p:nvPr/>
        </p:nvGraphicFramePr>
        <p:xfrm>
          <a:off x="4094163" y="3614738"/>
          <a:ext cx="233362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Формула" r:id="rId12" imgW="177480" imgH="228600" progId="Equation.3">
                  <p:embed/>
                </p:oleObj>
              </mc:Choice>
              <mc:Fallback>
                <p:oleObj name="Формула" r:id="rId12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163" y="3614738"/>
                        <a:ext cx="233362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4432300" y="3640138"/>
            <a:ext cx="197326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cs typeface="Times New Roman" pitchFamily="18" charset="0"/>
              </a:rPr>
              <a:t> множители Лагранжа</a:t>
            </a:r>
          </a:p>
        </p:txBody>
      </p:sp>
      <p:graphicFrame>
        <p:nvGraphicFramePr>
          <p:cNvPr id="46097" name="Object 17"/>
          <p:cNvGraphicFramePr>
            <a:graphicFrameLocks noChangeAspect="1"/>
          </p:cNvGraphicFramePr>
          <p:nvPr/>
        </p:nvGraphicFramePr>
        <p:xfrm>
          <a:off x="1957388" y="4275138"/>
          <a:ext cx="1819275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Формула" r:id="rId14" imgW="1244520" imgH="1346040" progId="Equation.3">
                  <p:embed/>
                </p:oleObj>
              </mc:Choice>
              <mc:Fallback>
                <p:oleObj name="Формула" r:id="rId14" imgW="124452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4275138"/>
                        <a:ext cx="1819275" cy="184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8" name="Rectangle 16"/>
          <p:cNvSpPr>
            <a:spLocks noChangeArrowheads="1"/>
          </p:cNvSpPr>
          <p:nvPr/>
        </p:nvSpPr>
        <p:spPr bwMode="auto">
          <a:xfrm>
            <a:off x="493713" y="1196975"/>
            <a:ext cx="83280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b="1">
                <a:cs typeface="Times New Roman" pitchFamily="18" charset="0"/>
              </a:rPr>
              <a:t>Выпуклое программирование </a:t>
            </a:r>
            <a:r>
              <a:rPr lang="ru-RU" altLang="ru-RU" sz="1200">
                <a:cs typeface="Times New Roman" pitchFamily="18" charset="0"/>
              </a:rPr>
              <a:t>- раздел нелинейного программирования, совокупность методов решения нелинейных экстремальных задач с выпуклыми целевыми функциями и выпуклыми системами ограничений. </a:t>
            </a:r>
          </a:p>
        </p:txBody>
      </p:sp>
      <p:graphicFrame>
        <p:nvGraphicFramePr>
          <p:cNvPr id="46099" name="Объект 2"/>
          <p:cNvGraphicFramePr>
            <a:graphicFrameLocks noChangeAspect="1"/>
          </p:cNvGraphicFramePr>
          <p:nvPr/>
        </p:nvGraphicFramePr>
        <p:xfrm>
          <a:off x="642938" y="2651125"/>
          <a:ext cx="48101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Формула" r:id="rId16" imgW="380880" imgH="241200" progId="Equation.3">
                  <p:embed/>
                </p:oleObj>
              </mc:Choice>
              <mc:Fallback>
                <p:oleObj name="Формула" r:id="rId16" imgW="380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2651125"/>
                        <a:ext cx="481012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0" name="Rectangle 16"/>
          <p:cNvSpPr>
            <a:spLocks noChangeArrowheads="1"/>
          </p:cNvSpPr>
          <p:nvPr/>
        </p:nvSpPr>
        <p:spPr bwMode="auto">
          <a:xfrm>
            <a:off x="1185863" y="2659063"/>
            <a:ext cx="18732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выпуклые функции</a:t>
            </a:r>
          </a:p>
        </p:txBody>
      </p:sp>
      <p:graphicFrame>
        <p:nvGraphicFramePr>
          <p:cNvPr id="46101" name="Object 17"/>
          <p:cNvGraphicFramePr>
            <a:graphicFrameLocks noChangeAspect="1"/>
          </p:cNvGraphicFramePr>
          <p:nvPr/>
        </p:nvGraphicFramePr>
        <p:xfrm>
          <a:off x="4168775" y="4240213"/>
          <a:ext cx="182245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Формула" r:id="rId18" imgW="1244520" imgH="1396800" progId="Equation.3">
                  <p:embed/>
                </p:oleObj>
              </mc:Choice>
              <mc:Fallback>
                <p:oleObj name="Формула" r:id="rId18" imgW="124452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775" y="4240213"/>
                        <a:ext cx="1822450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169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F4C52-3EC3-479A-8FCE-CD3469BC820B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ru-RU" altLang="ru-RU" sz="2000" dirty="0" smtClean="0">
                <a:solidFill>
                  <a:srgbClr val="0000FF"/>
                </a:solidFill>
              </a:rPr>
              <a:t>Содержание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54461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dirty="0" smtClean="0"/>
              <a:t>	</a:t>
            </a:r>
            <a:r>
              <a:rPr lang="ru-RU" altLang="ru-RU" sz="1600" dirty="0" smtClean="0"/>
              <a:t>1 </a:t>
            </a:r>
            <a:r>
              <a:rPr lang="ru-RU" altLang="ru-RU" sz="1600" dirty="0"/>
              <a:t>Экстремумы функции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600" dirty="0" smtClean="0"/>
              <a:t>2</a:t>
            </a:r>
            <a:r>
              <a:rPr lang="ru-RU" altLang="ru-RU" sz="1600" dirty="0"/>
              <a:t>. Безусловная оптимизация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600" dirty="0" smtClean="0"/>
              <a:t>3</a:t>
            </a:r>
            <a:r>
              <a:rPr lang="ru-RU" altLang="ru-RU" sz="1600" dirty="0"/>
              <a:t>. Условная оптимизация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600" dirty="0" smtClean="0"/>
              <a:t>4</a:t>
            </a:r>
            <a:r>
              <a:rPr lang="ru-RU" altLang="ru-RU" sz="1600" dirty="0" smtClean="0"/>
              <a:t> </a:t>
            </a:r>
            <a:r>
              <a:rPr lang="ru-RU" altLang="ru-RU" sz="1600" dirty="0"/>
              <a:t>Метод множителей Лагранжа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600" dirty="0" smtClean="0"/>
              <a:t>5</a:t>
            </a:r>
            <a:r>
              <a:rPr lang="ru-RU" altLang="ru-RU" sz="1600" dirty="0" smtClean="0"/>
              <a:t> </a:t>
            </a:r>
            <a:r>
              <a:rPr lang="ru-RU" altLang="ru-RU" sz="1600" dirty="0"/>
              <a:t>Выпуклые функции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600" dirty="0" smtClean="0"/>
              <a:t>6</a:t>
            </a:r>
            <a:r>
              <a:rPr lang="ru-RU" altLang="ru-RU" sz="1600" dirty="0" smtClean="0"/>
              <a:t> </a:t>
            </a:r>
            <a:r>
              <a:rPr lang="ru-RU" altLang="ru-RU" sz="1600" dirty="0"/>
              <a:t>Условия </a:t>
            </a:r>
            <a:r>
              <a:rPr lang="ru-RU" altLang="ru-RU" sz="1600" dirty="0" err="1"/>
              <a:t>Каруша</a:t>
            </a:r>
            <a:r>
              <a:rPr lang="ru-RU" altLang="ru-RU" sz="1600" dirty="0"/>
              <a:t>-Куна-</a:t>
            </a:r>
            <a:r>
              <a:rPr lang="ru-RU" altLang="ru-RU" sz="1600" dirty="0" err="1"/>
              <a:t>Таккера</a:t>
            </a:r>
            <a:r>
              <a:rPr lang="ru-RU" altLang="ru-RU" sz="1600" dirty="0"/>
              <a:t> (ККТ)</a:t>
            </a:r>
          </a:p>
          <a:p>
            <a:pPr eaLnBrk="1" hangingPunct="1">
              <a:lnSpc>
                <a:spcPct val="90000"/>
              </a:lnSpc>
            </a:pPr>
            <a:endParaRPr lang="ru-RU" altLang="ru-RU" sz="1600" dirty="0" smtClean="0"/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0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504E9B-400D-412B-9D50-1B5E4A34348B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Аналитические </a:t>
            </a:r>
            <a:r>
              <a:rPr lang="ru-RU" altLang="ru-RU" sz="2000" b="1" dirty="0" smtClean="0">
                <a:solidFill>
                  <a:srgbClr val="0000FF"/>
                </a:solidFill>
              </a:rPr>
              <a:t>методы оптимизации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 smtClean="0"/>
              <a:t>Безусловная оптимизация</a:t>
            </a:r>
          </a:p>
          <a:p>
            <a:pPr marL="0" indent="0">
              <a:buFontTx/>
              <a:buNone/>
              <a:defRPr/>
            </a:pPr>
            <a:r>
              <a:rPr lang="ru-RU" sz="2400" dirty="0" smtClean="0"/>
              <a:t>-необходимые и достаточные условия существования экстремума функции</a:t>
            </a:r>
          </a:p>
          <a:p>
            <a:pPr marL="0" indent="0">
              <a:buFontTx/>
              <a:buNone/>
              <a:defRPr/>
            </a:pPr>
            <a:r>
              <a:rPr lang="ru-RU" dirty="0" smtClean="0"/>
              <a:t>Условная оптимизация</a:t>
            </a:r>
          </a:p>
          <a:p>
            <a:pPr marL="0" indent="0">
              <a:buFontTx/>
              <a:buNone/>
              <a:defRPr/>
            </a:pPr>
            <a:r>
              <a:rPr lang="ru-RU" sz="2400" dirty="0" smtClean="0"/>
              <a:t>-метод множителей Лагранжа</a:t>
            </a:r>
          </a:p>
          <a:p>
            <a:pPr marL="0" indent="0">
              <a:buFontTx/>
              <a:buNone/>
              <a:defRPr/>
            </a:pPr>
            <a:r>
              <a:rPr lang="ru-RU" sz="2400" dirty="0" smtClean="0"/>
              <a:t>-условия </a:t>
            </a:r>
            <a:r>
              <a:rPr lang="ru-RU" sz="2400" dirty="0" err="1" smtClean="0"/>
              <a:t>Каруша</a:t>
            </a:r>
            <a:r>
              <a:rPr lang="ru-RU" sz="2400" dirty="0" smtClean="0"/>
              <a:t>-Куна-</a:t>
            </a:r>
            <a:r>
              <a:rPr lang="ru-RU" sz="2400" dirty="0" err="1" smtClean="0"/>
              <a:t>Таккера</a:t>
            </a:r>
            <a:endParaRPr lang="ru-RU" sz="2400" dirty="0" smtClean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10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69A29F1-795A-4416-80D4-F0AC5F9491C1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865188"/>
          </a:xfrm>
        </p:spPr>
        <p:txBody>
          <a:bodyPr/>
          <a:lstStyle/>
          <a:p>
            <a:pPr eaLnBrk="1" hangingPunct="1"/>
            <a:r>
              <a:rPr lang="en-US" altLang="ru-RU" sz="2400" dirty="0" smtClean="0">
                <a:solidFill>
                  <a:srgbClr val="0000FF"/>
                </a:solidFill>
              </a:rPr>
              <a:t>1 </a:t>
            </a:r>
            <a:r>
              <a:rPr lang="ru-RU" altLang="ru-RU" sz="2400" dirty="0" smtClean="0">
                <a:solidFill>
                  <a:srgbClr val="0000FF"/>
                </a:solidFill>
              </a:rPr>
              <a:t>Экстремумы функции</a:t>
            </a:r>
          </a:p>
        </p:txBody>
      </p:sp>
      <p:pic>
        <p:nvPicPr>
          <p:cNvPr id="39940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326188"/>
            <a:ext cx="4038600" cy="531812"/>
          </a:xfrm>
          <a:noFill/>
        </p:spPr>
      </p:pic>
      <p:sp>
        <p:nvSpPr>
          <p:cNvPr id="39941" name="Line 10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3" name="Rectangle 16"/>
          <p:cNvSpPr>
            <a:spLocks noChangeArrowheads="1"/>
          </p:cNvSpPr>
          <p:nvPr/>
        </p:nvSpPr>
        <p:spPr bwMode="auto">
          <a:xfrm>
            <a:off x="493713" y="1376363"/>
            <a:ext cx="19177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 Допустимый вектор</a:t>
            </a:r>
          </a:p>
        </p:txBody>
      </p:sp>
      <p:graphicFrame>
        <p:nvGraphicFramePr>
          <p:cNvPr id="39944" name="Object 17"/>
          <p:cNvGraphicFramePr>
            <a:graphicFrameLocks noChangeAspect="1"/>
          </p:cNvGraphicFramePr>
          <p:nvPr/>
        </p:nvGraphicFramePr>
        <p:xfrm>
          <a:off x="2384425" y="1333500"/>
          <a:ext cx="19716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Формула" r:id="rId4" imgW="1168200" imgH="241200" progId="Equation.3">
                  <p:embed/>
                </p:oleObj>
              </mc:Choice>
              <mc:Fallback>
                <p:oleObj name="Формула" r:id="rId4" imgW="1168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5" y="1333500"/>
                        <a:ext cx="19716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5" name="Rectangle 16"/>
          <p:cNvSpPr>
            <a:spLocks noChangeArrowheads="1"/>
          </p:cNvSpPr>
          <p:nvPr/>
        </p:nvSpPr>
        <p:spPr bwMode="auto">
          <a:xfrm>
            <a:off x="4389438" y="1376363"/>
            <a:ext cx="4143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 является </a:t>
            </a:r>
            <a:r>
              <a:rPr lang="ru-RU" altLang="ru-RU" sz="1400" b="1">
                <a:cs typeface="Times New Roman" pitchFamily="18" charset="0"/>
              </a:rPr>
              <a:t>абсолютным</a:t>
            </a:r>
            <a:r>
              <a:rPr lang="ru-RU" altLang="ru-RU" sz="1400">
                <a:cs typeface="Times New Roman" pitchFamily="18" charset="0"/>
              </a:rPr>
              <a:t> (</a:t>
            </a:r>
            <a:r>
              <a:rPr lang="ru-RU" altLang="ru-RU" sz="1400" b="1">
                <a:cs typeface="Times New Roman" pitchFamily="18" charset="0"/>
              </a:rPr>
              <a:t>глобальным</a:t>
            </a:r>
            <a:r>
              <a:rPr lang="ru-RU" altLang="ru-RU" sz="1400">
                <a:cs typeface="Times New Roman" pitchFamily="18" charset="0"/>
              </a:rPr>
              <a:t>)</a:t>
            </a:r>
          </a:p>
        </p:txBody>
      </p:sp>
      <p:sp>
        <p:nvSpPr>
          <p:cNvPr id="39946" name="Rectangle 16"/>
          <p:cNvSpPr>
            <a:spLocks noChangeArrowheads="1"/>
          </p:cNvSpPr>
          <p:nvPr/>
        </p:nvSpPr>
        <p:spPr bwMode="auto">
          <a:xfrm>
            <a:off x="484188" y="1708150"/>
            <a:ext cx="22875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 экстремумом </a:t>
            </a:r>
            <a:r>
              <a:rPr lang="en-US" altLang="ru-RU" sz="1400" i="1">
                <a:cs typeface="Times New Roman" pitchFamily="18" charset="0"/>
              </a:rPr>
              <a:t>f(x)</a:t>
            </a:r>
            <a:r>
              <a:rPr lang="ru-RU" altLang="ru-RU" sz="1400">
                <a:cs typeface="Times New Roman" pitchFamily="18" charset="0"/>
              </a:rPr>
              <a:t>,  если</a:t>
            </a:r>
          </a:p>
        </p:txBody>
      </p:sp>
      <p:graphicFrame>
        <p:nvGraphicFramePr>
          <p:cNvPr id="39947" name="Object 17"/>
          <p:cNvGraphicFramePr>
            <a:graphicFrameLocks noChangeAspect="1"/>
          </p:cNvGraphicFramePr>
          <p:nvPr/>
        </p:nvGraphicFramePr>
        <p:xfrm>
          <a:off x="2916238" y="1701800"/>
          <a:ext cx="289242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Формула" r:id="rId6" imgW="1714320" imgH="203040" progId="Equation.3">
                  <p:embed/>
                </p:oleObj>
              </mc:Choice>
              <mc:Fallback>
                <p:oleObj name="Формула" r:id="rId6" imgW="1714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701800"/>
                        <a:ext cx="2892425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8" name="Rectangle 16"/>
          <p:cNvSpPr>
            <a:spLocks noChangeArrowheads="1"/>
          </p:cNvSpPr>
          <p:nvPr/>
        </p:nvSpPr>
        <p:spPr bwMode="auto">
          <a:xfrm>
            <a:off x="493713" y="2205038"/>
            <a:ext cx="19177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 Допустимый вектор</a:t>
            </a:r>
          </a:p>
        </p:txBody>
      </p:sp>
      <p:graphicFrame>
        <p:nvGraphicFramePr>
          <p:cNvPr id="39949" name="Object 17"/>
          <p:cNvGraphicFramePr>
            <a:graphicFrameLocks noChangeAspect="1"/>
          </p:cNvGraphicFramePr>
          <p:nvPr/>
        </p:nvGraphicFramePr>
        <p:xfrm>
          <a:off x="2384425" y="2162175"/>
          <a:ext cx="19716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Формула" r:id="rId8" imgW="1168200" imgH="241200" progId="Equation.3">
                  <p:embed/>
                </p:oleObj>
              </mc:Choice>
              <mc:Fallback>
                <p:oleObj name="Формула" r:id="rId8" imgW="1168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5" y="2162175"/>
                        <a:ext cx="19716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0" name="Rectangle 16"/>
          <p:cNvSpPr>
            <a:spLocks noChangeArrowheads="1"/>
          </p:cNvSpPr>
          <p:nvPr/>
        </p:nvSpPr>
        <p:spPr bwMode="auto">
          <a:xfrm>
            <a:off x="6316663" y="2198688"/>
            <a:ext cx="22875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 экстремумом </a:t>
            </a:r>
            <a:r>
              <a:rPr lang="en-US" altLang="ru-RU" sz="1400" i="1">
                <a:cs typeface="Times New Roman" pitchFamily="18" charset="0"/>
              </a:rPr>
              <a:t>f(x)</a:t>
            </a:r>
            <a:r>
              <a:rPr lang="ru-RU" altLang="ru-RU" sz="1400">
                <a:cs typeface="Times New Roman" pitchFamily="18" charset="0"/>
              </a:rPr>
              <a:t>,  если</a:t>
            </a:r>
          </a:p>
        </p:txBody>
      </p:sp>
      <p:sp>
        <p:nvSpPr>
          <p:cNvPr id="39951" name="Rectangle 16"/>
          <p:cNvSpPr>
            <a:spLocks noChangeArrowheads="1"/>
          </p:cNvSpPr>
          <p:nvPr/>
        </p:nvSpPr>
        <p:spPr bwMode="auto">
          <a:xfrm>
            <a:off x="4389438" y="2205038"/>
            <a:ext cx="20716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 является </a:t>
            </a:r>
            <a:r>
              <a:rPr lang="ru-RU" altLang="ru-RU" sz="1400" b="1">
                <a:cs typeface="Times New Roman" pitchFamily="18" charset="0"/>
              </a:rPr>
              <a:t>локальным</a:t>
            </a:r>
            <a:endParaRPr lang="ru-RU" altLang="ru-RU" sz="1400">
              <a:cs typeface="Times New Roman" pitchFamily="18" charset="0"/>
            </a:endParaRP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539750" y="2538413"/>
            <a:ext cx="1143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существует</a:t>
            </a:r>
          </a:p>
        </p:txBody>
      </p:sp>
      <p:graphicFrame>
        <p:nvGraphicFramePr>
          <p:cNvPr id="39953" name="Object 17"/>
          <p:cNvGraphicFramePr>
            <a:graphicFrameLocks noChangeAspect="1"/>
          </p:cNvGraphicFramePr>
          <p:nvPr/>
        </p:nvGraphicFramePr>
        <p:xfrm>
          <a:off x="1692275" y="2562225"/>
          <a:ext cx="62230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Формула" r:id="rId10" imgW="368280" imgH="177480" progId="Equation.3">
                  <p:embed/>
                </p:oleObj>
              </mc:Choice>
              <mc:Fallback>
                <p:oleObj name="Формула" r:id="rId10" imgW="3682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562225"/>
                        <a:ext cx="62230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4" name="Rectangle 16"/>
          <p:cNvSpPr>
            <a:spLocks noChangeArrowheads="1"/>
          </p:cNvSpPr>
          <p:nvPr/>
        </p:nvSpPr>
        <p:spPr bwMode="auto">
          <a:xfrm>
            <a:off x="2401888" y="2538413"/>
            <a:ext cx="18097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такое, что при всех</a:t>
            </a:r>
          </a:p>
        </p:txBody>
      </p:sp>
      <p:graphicFrame>
        <p:nvGraphicFramePr>
          <p:cNvPr id="39955" name="Object 17"/>
          <p:cNvGraphicFramePr>
            <a:graphicFrameLocks noChangeAspect="1"/>
          </p:cNvGraphicFramePr>
          <p:nvPr/>
        </p:nvGraphicFramePr>
        <p:xfrm>
          <a:off x="4140200" y="2522538"/>
          <a:ext cx="1223963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Формула" r:id="rId12" imgW="723600" imgH="253800" progId="Equation.3">
                  <p:embed/>
                </p:oleObj>
              </mc:Choice>
              <mc:Fallback>
                <p:oleObj name="Формула" r:id="rId12" imgW="723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522538"/>
                        <a:ext cx="1223963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6" name="Rectangle 16"/>
          <p:cNvSpPr>
            <a:spLocks noChangeArrowheads="1"/>
          </p:cNvSpPr>
          <p:nvPr/>
        </p:nvSpPr>
        <p:spPr bwMode="auto">
          <a:xfrm>
            <a:off x="5424488" y="2538413"/>
            <a:ext cx="15954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справедливо</a:t>
            </a:r>
          </a:p>
        </p:txBody>
      </p:sp>
      <p:graphicFrame>
        <p:nvGraphicFramePr>
          <p:cNvPr id="39957" name="Object 17"/>
          <p:cNvGraphicFramePr>
            <a:graphicFrameLocks noChangeAspect="1"/>
          </p:cNvGraphicFramePr>
          <p:nvPr/>
        </p:nvGraphicFramePr>
        <p:xfrm>
          <a:off x="658813" y="2997200"/>
          <a:ext cx="246856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Формула" r:id="rId14" imgW="1460160" imgH="253800" progId="Equation.3">
                  <p:embed/>
                </p:oleObj>
              </mc:Choice>
              <mc:Fallback>
                <p:oleObj name="Формула" r:id="rId14" imgW="14601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2997200"/>
                        <a:ext cx="2468562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805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F27F025-4464-4FCD-AA19-FAB93F50B9ED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865188"/>
          </a:xfrm>
        </p:spPr>
        <p:txBody>
          <a:bodyPr/>
          <a:lstStyle/>
          <a:p>
            <a:pPr eaLnBrk="1" hangingPunct="1"/>
            <a:r>
              <a:rPr lang="en-US" altLang="ru-RU" sz="2400" dirty="0" smtClean="0">
                <a:solidFill>
                  <a:srgbClr val="0000FF"/>
                </a:solidFill>
              </a:rPr>
              <a:t>2</a:t>
            </a:r>
            <a:r>
              <a:rPr lang="ru-RU" altLang="ru-RU" sz="2400" dirty="0" smtClean="0">
                <a:solidFill>
                  <a:srgbClr val="0000FF"/>
                </a:solidFill>
              </a:rPr>
              <a:t> </a:t>
            </a:r>
            <a:r>
              <a:rPr lang="ru-RU" altLang="ru-RU" sz="2400" dirty="0" smtClean="0">
                <a:solidFill>
                  <a:srgbClr val="0000FF"/>
                </a:solidFill>
              </a:rPr>
              <a:t>Безусловная оптимизация</a:t>
            </a:r>
          </a:p>
        </p:txBody>
      </p:sp>
      <p:pic>
        <p:nvPicPr>
          <p:cNvPr id="40964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326188"/>
            <a:ext cx="4038600" cy="531812"/>
          </a:xfrm>
          <a:noFill/>
        </p:spPr>
      </p:pic>
      <p:sp>
        <p:nvSpPr>
          <p:cNvPr id="40965" name="Line 10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67" name="Rectangle 16"/>
          <p:cNvSpPr>
            <a:spLocks noChangeArrowheads="1"/>
          </p:cNvSpPr>
          <p:nvPr/>
        </p:nvSpPr>
        <p:spPr bwMode="auto">
          <a:xfrm>
            <a:off x="493713" y="1376363"/>
            <a:ext cx="50149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 Пусть задана функция нескольких               переменных</a:t>
            </a:r>
          </a:p>
        </p:txBody>
      </p:sp>
      <p:sp>
        <p:nvSpPr>
          <p:cNvPr id="40968" name="Rectangle 16"/>
          <p:cNvSpPr>
            <a:spLocks noChangeArrowheads="1"/>
          </p:cNvSpPr>
          <p:nvPr/>
        </p:nvSpPr>
        <p:spPr bwMode="auto">
          <a:xfrm>
            <a:off x="595313" y="1844675"/>
            <a:ext cx="75057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/>
              <a:t>1. Необходимые условия существование  локального экстремума (НУ)</a:t>
            </a:r>
          </a:p>
        </p:txBody>
      </p:sp>
      <p:graphicFrame>
        <p:nvGraphicFramePr>
          <p:cNvPr id="40969" name="Object 17"/>
          <p:cNvGraphicFramePr>
            <a:graphicFrameLocks noChangeAspect="1"/>
          </p:cNvGraphicFramePr>
          <p:nvPr/>
        </p:nvGraphicFramePr>
        <p:xfrm>
          <a:off x="5651500" y="1349375"/>
          <a:ext cx="22939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Формула" r:id="rId4" imgW="1358640" imgH="228600" progId="Equation.3">
                  <p:embed/>
                </p:oleObj>
              </mc:Choice>
              <mc:Fallback>
                <p:oleObj name="Формула" r:id="rId4" imgW="1358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349375"/>
                        <a:ext cx="229393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17"/>
          <p:cNvGraphicFramePr>
            <a:graphicFrameLocks noChangeAspect="1"/>
          </p:cNvGraphicFramePr>
          <p:nvPr/>
        </p:nvGraphicFramePr>
        <p:xfrm>
          <a:off x="3751263" y="1412875"/>
          <a:ext cx="214312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Формула" r:id="rId6" imgW="126720" imgH="139680" progId="Equation.3">
                  <p:embed/>
                </p:oleObj>
              </mc:Choice>
              <mc:Fallback>
                <p:oleObj name="Формула" r:id="rId6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263" y="1412875"/>
                        <a:ext cx="214312" cy="22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1" name="Rectangle 16"/>
          <p:cNvSpPr>
            <a:spLocks noChangeArrowheads="1"/>
          </p:cNvSpPr>
          <p:nvPr/>
        </p:nvSpPr>
        <p:spPr bwMode="auto">
          <a:xfrm>
            <a:off x="604838" y="3794125"/>
            <a:ext cx="82169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/>
              <a:t>2. Достаточные условия существования локального экстремума (ДУ)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/>
              <a:t>Пусть для функции </a:t>
            </a:r>
            <a:r>
              <a:rPr lang="en-US" altLang="ru-RU" sz="1200" i="1"/>
              <a:t>f(x)</a:t>
            </a:r>
            <a:r>
              <a:rPr lang="ru-RU" altLang="ru-RU" sz="1200"/>
              <a:t> в точке </a:t>
            </a:r>
            <a:r>
              <a:rPr lang="en-US" altLang="ru-RU" sz="1200" i="1"/>
              <a:t>x</a:t>
            </a:r>
            <a:r>
              <a:rPr lang="ru-RU" altLang="ru-RU" sz="1200"/>
              <a:t>*</a:t>
            </a:r>
            <a:r>
              <a:rPr lang="en-US" altLang="ru-RU" sz="1200"/>
              <a:t> </a:t>
            </a:r>
            <a:r>
              <a:rPr lang="ru-RU" altLang="ru-RU" sz="1200"/>
              <a:t>выполняются ДУ и она имеет вторые смешанные производные в этой точке. Когда второй дифференциал </a:t>
            </a:r>
            <a:r>
              <a:rPr lang="en-US" altLang="ru-RU" sz="1200" i="1"/>
              <a:t>f(x)</a:t>
            </a:r>
            <a:endParaRPr lang="ru-RU" altLang="ru-RU" sz="1200"/>
          </a:p>
        </p:txBody>
      </p:sp>
      <p:sp>
        <p:nvSpPr>
          <p:cNvPr id="40972" name="Прямоугольник 1"/>
          <p:cNvSpPr>
            <a:spLocks noChangeArrowheads="1"/>
          </p:cNvSpPr>
          <p:nvPr/>
        </p:nvSpPr>
        <p:spPr bwMode="auto">
          <a:xfrm>
            <a:off x="611188" y="2252663"/>
            <a:ext cx="7604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/>
              <a:t>В точке</a:t>
            </a:r>
          </a:p>
        </p:txBody>
      </p:sp>
      <p:graphicFrame>
        <p:nvGraphicFramePr>
          <p:cNvPr id="40973" name="Object 17"/>
          <p:cNvGraphicFramePr>
            <a:graphicFrameLocks noChangeAspect="1"/>
          </p:cNvGraphicFramePr>
          <p:nvPr/>
        </p:nvGraphicFramePr>
        <p:xfrm>
          <a:off x="1339850" y="2205038"/>
          <a:ext cx="27781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Формула" r:id="rId8" imgW="164880" imgH="203040" progId="Equation.3">
                  <p:embed/>
                </p:oleObj>
              </mc:Choice>
              <mc:Fallback>
                <p:oleObj name="Формула" r:id="rId8" imgW="164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2205038"/>
                        <a:ext cx="277813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4" name="Прямоугольник 23"/>
          <p:cNvSpPr>
            <a:spLocks noChangeArrowheads="1"/>
          </p:cNvSpPr>
          <p:nvPr/>
        </p:nvSpPr>
        <p:spPr bwMode="auto">
          <a:xfrm>
            <a:off x="1619250" y="2252663"/>
            <a:ext cx="6913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/>
              <a:t>может иметь место экстремум тогда,  когда она дифференцируема в данной точке и все частные производные функции в этой точке равны нулю.</a:t>
            </a:r>
          </a:p>
        </p:txBody>
      </p:sp>
      <p:graphicFrame>
        <p:nvGraphicFramePr>
          <p:cNvPr id="40975" name="Object 17"/>
          <p:cNvGraphicFramePr>
            <a:graphicFrameLocks noChangeAspect="1"/>
          </p:cNvGraphicFramePr>
          <p:nvPr/>
        </p:nvGraphicFramePr>
        <p:xfrm>
          <a:off x="676275" y="2708275"/>
          <a:ext cx="41830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Формула" r:id="rId10" imgW="2476440" imgH="482400" progId="Equation.3">
                  <p:embed/>
                </p:oleObj>
              </mc:Choice>
              <mc:Fallback>
                <p:oleObj name="Формула" r:id="rId10" imgW="24764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2708275"/>
                        <a:ext cx="41830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493713" y="3516313"/>
            <a:ext cx="3141662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cs typeface="Times New Roman" pitchFamily="18" charset="0"/>
              </a:rPr>
              <a:t> Если эти условия выполняются, то точка</a:t>
            </a:r>
          </a:p>
        </p:txBody>
      </p:sp>
      <p:graphicFrame>
        <p:nvGraphicFramePr>
          <p:cNvPr id="40977" name="Object 17"/>
          <p:cNvGraphicFramePr>
            <a:graphicFrameLocks noChangeAspect="1"/>
          </p:cNvGraphicFramePr>
          <p:nvPr/>
        </p:nvGraphicFramePr>
        <p:xfrm>
          <a:off x="3646488" y="3467100"/>
          <a:ext cx="27781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Формула" r:id="rId12" imgW="164880" imgH="203040" progId="Equation.3">
                  <p:embed/>
                </p:oleObj>
              </mc:Choice>
              <mc:Fallback>
                <p:oleObj name="Формула" r:id="rId12" imgW="164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6488" y="3467100"/>
                        <a:ext cx="277812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8" name="Rectangle 16"/>
          <p:cNvSpPr>
            <a:spLocks noChangeArrowheads="1"/>
          </p:cNvSpPr>
          <p:nvPr/>
        </p:nvSpPr>
        <p:spPr bwMode="auto">
          <a:xfrm>
            <a:off x="3878263" y="3511550"/>
            <a:ext cx="263842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cs typeface="Times New Roman" pitchFamily="18" charset="0"/>
              </a:rPr>
              <a:t> называется стационарной точкой.</a:t>
            </a:r>
          </a:p>
        </p:txBody>
      </p:sp>
      <p:sp>
        <p:nvSpPr>
          <p:cNvPr id="40979" name="Прямоугольник 2"/>
          <p:cNvSpPr>
            <a:spLocks noChangeArrowheads="1"/>
          </p:cNvSpPr>
          <p:nvPr/>
        </p:nvSpPr>
        <p:spPr bwMode="auto">
          <a:xfrm>
            <a:off x="611188" y="5229225"/>
            <a:ext cx="7556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/>
              <a:t>-есть отрицательно определенная квадратичная форма, то в точке </a:t>
            </a:r>
            <a:r>
              <a:rPr lang="en-US" altLang="ru-RU" sz="1200" i="1"/>
              <a:t>x</a:t>
            </a:r>
            <a:r>
              <a:rPr lang="ru-RU" altLang="ru-RU" sz="1200" i="1"/>
              <a:t>*</a:t>
            </a:r>
            <a:r>
              <a:rPr lang="ru-RU" altLang="ru-RU" sz="1200"/>
              <a:t> имеет место максимум,</a:t>
            </a:r>
          </a:p>
          <a:p>
            <a:pPr eaLnBrk="1" hangingPunct="1"/>
            <a:r>
              <a:rPr lang="ru-RU" altLang="ru-RU" sz="1200"/>
              <a:t>-есть положительно определенная квадратичная форма, то в точке </a:t>
            </a:r>
            <a:r>
              <a:rPr lang="en-US" altLang="ru-RU" sz="1200"/>
              <a:t>x</a:t>
            </a:r>
            <a:r>
              <a:rPr lang="ru-RU" altLang="ru-RU" sz="1200"/>
              <a:t>* имеет место минимум</a:t>
            </a:r>
          </a:p>
        </p:txBody>
      </p:sp>
      <p:graphicFrame>
        <p:nvGraphicFramePr>
          <p:cNvPr id="40980" name="Object 17"/>
          <p:cNvGraphicFramePr>
            <a:graphicFrameLocks noChangeAspect="1"/>
          </p:cNvGraphicFramePr>
          <p:nvPr/>
        </p:nvGraphicFramePr>
        <p:xfrm>
          <a:off x="642938" y="4467225"/>
          <a:ext cx="52974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Формула" r:id="rId13" imgW="3136680" imgH="482400" progId="Equation.3">
                  <p:embed/>
                </p:oleObj>
              </mc:Choice>
              <mc:Fallback>
                <p:oleObj name="Формула" r:id="rId13" imgW="3136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4467225"/>
                        <a:ext cx="529748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245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6ABCD1F-5CBF-479F-ACFB-F912EA2D56A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 smtClean="0"/>
          </a:p>
        </p:txBody>
      </p:sp>
      <p:pic>
        <p:nvPicPr>
          <p:cNvPr id="4198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326188"/>
            <a:ext cx="4038600" cy="531812"/>
          </a:xfrm>
          <a:noFill/>
        </p:spPr>
      </p:pic>
      <p:sp>
        <p:nvSpPr>
          <p:cNvPr id="41988" name="Line 10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990" name="Rectangle 16"/>
          <p:cNvSpPr>
            <a:spLocks noChangeArrowheads="1"/>
          </p:cNvSpPr>
          <p:nvPr/>
        </p:nvSpPr>
        <p:spPr bwMode="auto">
          <a:xfrm>
            <a:off x="501650" y="554038"/>
            <a:ext cx="7666038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/>
              <a:t>Квадратичная форма является положительно определенной, если все собственные значения матрицы</a:t>
            </a:r>
            <a:r>
              <a:rPr lang="ru-RU" altLang="ru-RU" sz="1200"/>
              <a:t>  </a:t>
            </a:r>
            <a:r>
              <a:rPr lang="en-US" altLang="ru-RU" sz="1800" i="1"/>
              <a:t>a</a:t>
            </a:r>
            <a:r>
              <a:rPr lang="en-US" altLang="ru-RU" sz="1200" i="1"/>
              <a:t>ik</a:t>
            </a:r>
            <a:r>
              <a:rPr lang="ru-RU" altLang="ru-RU" sz="1200" i="1"/>
              <a:t>   </a:t>
            </a:r>
            <a:r>
              <a:rPr lang="ru-RU" altLang="ru-RU" sz="1400"/>
              <a:t>положительны, и отрицательно определенной если все эти собственные значения отрицательны.</a:t>
            </a:r>
            <a:endParaRPr lang="en-US" altLang="ru-RU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/>
              <a:t>Если собственные значения отрицательны матрицы</a:t>
            </a:r>
            <a:r>
              <a:rPr lang="ru-RU" altLang="ru-RU" sz="1200"/>
              <a:t>  </a:t>
            </a:r>
            <a:r>
              <a:rPr lang="en-US" altLang="ru-RU" sz="1800" i="1"/>
              <a:t>a</a:t>
            </a:r>
            <a:r>
              <a:rPr lang="en-US" altLang="ru-RU" sz="1200" i="1"/>
              <a:t>ik</a:t>
            </a:r>
            <a:r>
              <a:rPr lang="ru-RU" altLang="ru-RU" sz="1200" i="1"/>
              <a:t> </a:t>
            </a:r>
            <a:r>
              <a:rPr lang="ru-RU" altLang="ru-RU" sz="1400"/>
              <a:t>имеют разные знаки то экстремума в данной точке нет.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/>
          </a:p>
        </p:txBody>
      </p:sp>
      <p:graphicFrame>
        <p:nvGraphicFramePr>
          <p:cNvPr id="41991" name="Object 17"/>
          <p:cNvGraphicFramePr>
            <a:graphicFrameLocks noChangeAspect="1"/>
          </p:cNvGraphicFramePr>
          <p:nvPr/>
        </p:nvGraphicFramePr>
        <p:xfrm>
          <a:off x="2195513" y="1916113"/>
          <a:ext cx="3235325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Формула" r:id="rId4" imgW="2374560" imgH="1447560" progId="Equation.3">
                  <p:embed/>
                </p:oleObj>
              </mc:Choice>
              <mc:Fallback>
                <p:oleObj name="Формула" r:id="rId4" imgW="237456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916113"/>
                        <a:ext cx="3235325" cy="184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2" name="Прямоугольник 6"/>
          <p:cNvSpPr>
            <a:spLocks noChangeArrowheads="1"/>
          </p:cNvSpPr>
          <p:nvPr/>
        </p:nvSpPr>
        <p:spPr bwMode="auto">
          <a:xfrm>
            <a:off x="5508625" y="2668588"/>
            <a:ext cx="1435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Гессиан </a:t>
            </a:r>
            <a:r>
              <a:rPr lang="en-US" altLang="ru-RU" i="1"/>
              <a:t>f(x)</a:t>
            </a:r>
            <a:endParaRPr lang="ru-RU" altLang="ru-RU" i="1"/>
          </a:p>
        </p:txBody>
      </p:sp>
      <p:sp>
        <p:nvSpPr>
          <p:cNvPr id="41993" name="Прямоугольник 7"/>
          <p:cNvSpPr>
            <a:spLocks noChangeArrowheads="1"/>
          </p:cNvSpPr>
          <p:nvPr/>
        </p:nvSpPr>
        <p:spPr bwMode="auto">
          <a:xfrm>
            <a:off x="684213" y="3789363"/>
            <a:ext cx="5688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/>
              <a:t>Собственные значения можно найти как корни уравнения</a:t>
            </a:r>
          </a:p>
        </p:txBody>
      </p:sp>
      <p:graphicFrame>
        <p:nvGraphicFramePr>
          <p:cNvPr id="41994" name="Object 17"/>
          <p:cNvGraphicFramePr>
            <a:graphicFrameLocks noChangeAspect="1"/>
          </p:cNvGraphicFramePr>
          <p:nvPr/>
        </p:nvGraphicFramePr>
        <p:xfrm>
          <a:off x="2339975" y="4119563"/>
          <a:ext cx="3852863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Формула" r:id="rId6" imgW="2958840" imgH="1447560" progId="Equation.3">
                  <p:embed/>
                </p:oleObj>
              </mc:Choice>
              <mc:Fallback>
                <p:oleObj name="Формула" r:id="rId6" imgW="295884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119563"/>
                        <a:ext cx="3852863" cy="176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219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4DF1EEA-A836-4F28-A4BF-883D5B7E2B02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57238"/>
          </a:xfrm>
        </p:spPr>
        <p:txBody>
          <a:bodyPr/>
          <a:lstStyle/>
          <a:p>
            <a:pPr eaLnBrk="1" hangingPunct="1"/>
            <a:r>
              <a:rPr lang="en-US" altLang="ru-RU" sz="2400" dirty="0" smtClean="0">
                <a:solidFill>
                  <a:srgbClr val="0000FF"/>
                </a:solidFill>
              </a:rPr>
              <a:t>3</a:t>
            </a:r>
            <a:r>
              <a:rPr lang="ru-RU" altLang="ru-RU" sz="2400" dirty="0" smtClean="0">
                <a:solidFill>
                  <a:srgbClr val="0000FF"/>
                </a:solidFill>
              </a:rPr>
              <a:t> </a:t>
            </a:r>
            <a:r>
              <a:rPr lang="ru-RU" altLang="ru-RU" sz="2400" dirty="0" smtClean="0">
                <a:solidFill>
                  <a:srgbClr val="0000FF"/>
                </a:solidFill>
              </a:rPr>
              <a:t>Условная оптимизация</a:t>
            </a:r>
          </a:p>
        </p:txBody>
      </p:sp>
      <p:pic>
        <p:nvPicPr>
          <p:cNvPr id="43012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326188"/>
            <a:ext cx="4038600" cy="531812"/>
          </a:xfrm>
          <a:noFill/>
        </p:spPr>
      </p:pic>
      <p:sp>
        <p:nvSpPr>
          <p:cNvPr id="43013" name="Line 10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015" name="Rectangle 16"/>
          <p:cNvSpPr>
            <a:spLocks noChangeArrowheads="1"/>
          </p:cNvSpPr>
          <p:nvPr/>
        </p:nvSpPr>
        <p:spPr bwMode="auto">
          <a:xfrm>
            <a:off x="493713" y="2241550"/>
            <a:ext cx="50149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 Пусть задана функция нескольких               переменных</a:t>
            </a:r>
          </a:p>
        </p:txBody>
      </p:sp>
      <p:sp>
        <p:nvSpPr>
          <p:cNvPr id="43016" name="Rectangle 16"/>
          <p:cNvSpPr>
            <a:spLocks noChangeArrowheads="1"/>
          </p:cNvSpPr>
          <p:nvPr/>
        </p:nvSpPr>
        <p:spPr bwMode="auto">
          <a:xfrm>
            <a:off x="579438" y="3203575"/>
            <a:ext cx="67849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/>
              <a:t>1. Необходимые условия существование локального экстремума (НУ)</a:t>
            </a:r>
          </a:p>
        </p:txBody>
      </p:sp>
      <p:graphicFrame>
        <p:nvGraphicFramePr>
          <p:cNvPr id="43017" name="Object 17"/>
          <p:cNvGraphicFramePr>
            <a:graphicFrameLocks noChangeAspect="1"/>
          </p:cNvGraphicFramePr>
          <p:nvPr/>
        </p:nvGraphicFramePr>
        <p:xfrm>
          <a:off x="5651500" y="2214563"/>
          <a:ext cx="229393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Формула" r:id="rId4" imgW="1358640" imgH="228600" progId="Equation.3">
                  <p:embed/>
                </p:oleObj>
              </mc:Choice>
              <mc:Fallback>
                <p:oleObj name="Формула" r:id="rId4" imgW="1358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214563"/>
                        <a:ext cx="229393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8" name="Object 17"/>
          <p:cNvGraphicFramePr>
            <a:graphicFrameLocks noChangeAspect="1"/>
          </p:cNvGraphicFramePr>
          <p:nvPr/>
        </p:nvGraphicFramePr>
        <p:xfrm>
          <a:off x="3751263" y="2278063"/>
          <a:ext cx="214312" cy="22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Формула" r:id="rId6" imgW="126720" imgH="139680" progId="Equation.3">
                  <p:embed/>
                </p:oleObj>
              </mc:Choice>
              <mc:Fallback>
                <p:oleObj name="Формула" r:id="rId6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263" y="2278063"/>
                        <a:ext cx="214312" cy="220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9" name="Прямоугольник 1"/>
          <p:cNvSpPr>
            <a:spLocks noChangeArrowheads="1"/>
          </p:cNvSpPr>
          <p:nvPr/>
        </p:nvSpPr>
        <p:spPr bwMode="auto">
          <a:xfrm>
            <a:off x="611188" y="3616325"/>
            <a:ext cx="20161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b="1"/>
              <a:t>Функция</a:t>
            </a:r>
            <a:r>
              <a:rPr lang="ru-RU" altLang="ru-RU" sz="1200"/>
              <a:t> </a:t>
            </a:r>
            <a:r>
              <a:rPr lang="ru-RU" altLang="ru-RU" sz="1200" b="1"/>
              <a:t>Лагранжа</a:t>
            </a:r>
          </a:p>
        </p:txBody>
      </p:sp>
      <p:graphicFrame>
        <p:nvGraphicFramePr>
          <p:cNvPr id="43020" name="Object 17"/>
          <p:cNvGraphicFramePr>
            <a:graphicFrameLocks noChangeAspect="1"/>
          </p:cNvGraphicFramePr>
          <p:nvPr/>
        </p:nvGraphicFramePr>
        <p:xfrm>
          <a:off x="1049338" y="4475163"/>
          <a:ext cx="27781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Формула" r:id="rId8" imgW="164880" imgH="203040" progId="Equation.3">
                  <p:embed/>
                </p:oleObj>
              </mc:Choice>
              <mc:Fallback>
                <p:oleObj name="Формула" r:id="rId8" imgW="164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8" y="4475163"/>
                        <a:ext cx="277812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1" name="Object 17"/>
          <p:cNvGraphicFramePr>
            <a:graphicFrameLocks noChangeAspect="1"/>
          </p:cNvGraphicFramePr>
          <p:nvPr/>
        </p:nvGraphicFramePr>
        <p:xfrm>
          <a:off x="692150" y="3763963"/>
          <a:ext cx="2916238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Формула" r:id="rId10" imgW="1726920" imgH="431640" progId="Equation.3">
                  <p:embed/>
                </p:oleObj>
              </mc:Choice>
              <mc:Fallback>
                <p:oleObj name="Формула" r:id="rId10" imgW="1726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3763963"/>
                        <a:ext cx="2916238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2" name="Object 17"/>
          <p:cNvGraphicFramePr>
            <a:graphicFrameLocks noChangeAspect="1"/>
          </p:cNvGraphicFramePr>
          <p:nvPr/>
        </p:nvGraphicFramePr>
        <p:xfrm>
          <a:off x="604838" y="2795588"/>
          <a:ext cx="42021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Формула" r:id="rId12" imgW="2489040" imgH="228600" progId="Equation.3">
                  <p:embed/>
                </p:oleObj>
              </mc:Choice>
              <mc:Fallback>
                <p:oleObj name="Формула" r:id="rId12" imgW="2489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2795588"/>
                        <a:ext cx="4202112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3" name="Rectangle 16"/>
          <p:cNvSpPr>
            <a:spLocks noChangeArrowheads="1"/>
          </p:cNvSpPr>
          <p:nvPr/>
        </p:nvSpPr>
        <p:spPr bwMode="auto">
          <a:xfrm>
            <a:off x="514350" y="2516188"/>
            <a:ext cx="73707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 требуется найти экстремумы  </a:t>
            </a:r>
            <a:r>
              <a:rPr lang="en-US" altLang="ru-RU" sz="1400" i="1">
                <a:cs typeface="Times New Roman" pitchFamily="18" charset="0"/>
              </a:rPr>
              <a:t>f(x)</a:t>
            </a:r>
            <a:r>
              <a:rPr lang="en-US" altLang="ru-RU" sz="1400">
                <a:cs typeface="Times New Roman" pitchFamily="18" charset="0"/>
              </a:rPr>
              <a:t> </a:t>
            </a:r>
            <a:r>
              <a:rPr lang="ru-RU" altLang="ru-RU" sz="1400">
                <a:cs typeface="Times New Roman" pitchFamily="18" charset="0"/>
              </a:rPr>
              <a:t>при</a:t>
            </a:r>
            <a:r>
              <a:rPr lang="en-US" altLang="ru-RU" sz="1400">
                <a:cs typeface="Times New Roman" pitchFamily="18" charset="0"/>
              </a:rPr>
              <a:t> </a:t>
            </a:r>
            <a:r>
              <a:rPr lang="ru-RU" altLang="ru-RU" sz="1400">
                <a:cs typeface="Times New Roman" pitchFamily="18" charset="0"/>
              </a:rPr>
              <a:t>заданных ограничениях</a:t>
            </a:r>
            <a:r>
              <a:rPr lang="en-US" altLang="ru-RU" sz="1400">
                <a:cs typeface="Times New Roman" pitchFamily="18" charset="0"/>
              </a:rPr>
              <a:t>:</a:t>
            </a:r>
            <a:endParaRPr lang="ru-RU" altLang="ru-RU" sz="1400">
              <a:cs typeface="Times New Roman" pitchFamily="18" charset="0"/>
            </a:endParaRPr>
          </a:p>
        </p:txBody>
      </p:sp>
      <p:graphicFrame>
        <p:nvGraphicFramePr>
          <p:cNvPr id="43024" name="Объект 4"/>
          <p:cNvGraphicFramePr>
            <a:graphicFrameLocks noChangeAspect="1"/>
          </p:cNvGraphicFramePr>
          <p:nvPr/>
        </p:nvGraphicFramePr>
        <p:xfrm>
          <a:off x="4205288" y="3998913"/>
          <a:ext cx="231775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name="Формула" r:id="rId14" imgW="177480" imgH="228600" progId="Equation.3">
                  <p:embed/>
                </p:oleObj>
              </mc:Choice>
              <mc:Fallback>
                <p:oleObj name="Формула" r:id="rId14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288" y="3998913"/>
                        <a:ext cx="231775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5" name="Rectangle 16"/>
          <p:cNvSpPr>
            <a:spLocks noChangeArrowheads="1"/>
          </p:cNvSpPr>
          <p:nvPr/>
        </p:nvSpPr>
        <p:spPr bwMode="auto">
          <a:xfrm>
            <a:off x="4543425" y="4025900"/>
            <a:ext cx="1973263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cs typeface="Times New Roman" pitchFamily="18" charset="0"/>
              </a:rPr>
              <a:t> множители Лагранжа</a:t>
            </a:r>
          </a:p>
        </p:txBody>
      </p:sp>
      <p:sp>
        <p:nvSpPr>
          <p:cNvPr id="43026" name="Прямоугольник 32"/>
          <p:cNvSpPr>
            <a:spLocks noChangeArrowheads="1"/>
          </p:cNvSpPr>
          <p:nvPr/>
        </p:nvSpPr>
        <p:spPr bwMode="auto">
          <a:xfrm>
            <a:off x="519113" y="4510088"/>
            <a:ext cx="5969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/>
              <a:t>Если</a:t>
            </a:r>
          </a:p>
        </p:txBody>
      </p:sp>
      <p:sp>
        <p:nvSpPr>
          <p:cNvPr id="43027" name="Rectangle 16"/>
          <p:cNvSpPr>
            <a:spLocks noChangeArrowheads="1"/>
          </p:cNvSpPr>
          <p:nvPr/>
        </p:nvSpPr>
        <p:spPr bwMode="auto">
          <a:xfrm>
            <a:off x="1363663" y="4519613"/>
            <a:ext cx="428783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cs typeface="Times New Roman" pitchFamily="18" charset="0"/>
              </a:rPr>
              <a:t> является локальным экстремумом, то существует вектор</a:t>
            </a:r>
          </a:p>
        </p:txBody>
      </p:sp>
      <p:graphicFrame>
        <p:nvGraphicFramePr>
          <p:cNvPr id="43028" name="Объект 34"/>
          <p:cNvGraphicFramePr>
            <a:graphicFrameLocks noChangeAspect="1"/>
          </p:cNvGraphicFramePr>
          <p:nvPr/>
        </p:nvGraphicFramePr>
        <p:xfrm>
          <a:off x="5681663" y="4479925"/>
          <a:ext cx="168275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" name="Формула" r:id="rId16" imgW="1282680" imgH="241200" progId="Equation.3">
                  <p:embed/>
                </p:oleObj>
              </mc:Choice>
              <mc:Fallback>
                <p:oleObj name="Формула" r:id="rId16" imgW="1282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1663" y="4479925"/>
                        <a:ext cx="1682750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9" name="Rectangle 16"/>
          <p:cNvSpPr>
            <a:spLocks noChangeArrowheads="1"/>
          </p:cNvSpPr>
          <p:nvPr/>
        </p:nvSpPr>
        <p:spPr bwMode="auto">
          <a:xfrm>
            <a:off x="2314575" y="5072063"/>
            <a:ext cx="11144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cs typeface="Times New Roman" pitchFamily="18" charset="0"/>
              </a:rPr>
              <a:t> такой, что </a:t>
            </a:r>
          </a:p>
        </p:txBody>
      </p:sp>
      <p:graphicFrame>
        <p:nvGraphicFramePr>
          <p:cNvPr id="43030" name="Object 17"/>
          <p:cNvGraphicFramePr>
            <a:graphicFrameLocks noChangeAspect="1"/>
          </p:cNvGraphicFramePr>
          <p:nvPr/>
        </p:nvGraphicFramePr>
        <p:xfrm>
          <a:off x="3321050" y="5019675"/>
          <a:ext cx="15652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Формула" r:id="rId18" imgW="927000" imgH="241200" progId="Equation.3">
                  <p:embed/>
                </p:oleObj>
              </mc:Choice>
              <mc:Fallback>
                <p:oleObj name="Формула" r:id="rId18" imgW="927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1050" y="5019675"/>
                        <a:ext cx="15652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1" name="Rectangle 16"/>
          <p:cNvSpPr>
            <a:spLocks noChangeArrowheads="1"/>
          </p:cNvSpPr>
          <p:nvPr/>
        </p:nvSpPr>
        <p:spPr bwMode="auto">
          <a:xfrm>
            <a:off x="2205038" y="5657850"/>
            <a:ext cx="57467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cs typeface="Times New Roman" pitchFamily="18" charset="0"/>
              </a:rPr>
              <a:t>где</a:t>
            </a:r>
          </a:p>
        </p:txBody>
      </p:sp>
      <p:graphicFrame>
        <p:nvGraphicFramePr>
          <p:cNvPr id="43032" name="Object 17"/>
          <p:cNvGraphicFramePr>
            <a:graphicFrameLocks noChangeAspect="1"/>
          </p:cNvGraphicFramePr>
          <p:nvPr/>
        </p:nvGraphicFramePr>
        <p:xfrm>
          <a:off x="2779713" y="5492750"/>
          <a:ext cx="308768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Формула" r:id="rId20" imgW="1828800" imgH="431640" progId="Equation.3">
                  <p:embed/>
                </p:oleObj>
              </mc:Choice>
              <mc:Fallback>
                <p:oleObj name="Формула" r:id="rId20" imgW="1828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13" y="5492750"/>
                        <a:ext cx="3087687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3" name="Прямоугольник 5"/>
          <p:cNvSpPr>
            <a:spLocks noChangeArrowheads="1"/>
          </p:cNvSpPr>
          <p:nvPr/>
        </p:nvSpPr>
        <p:spPr bwMode="auto">
          <a:xfrm>
            <a:off x="2519363" y="1724025"/>
            <a:ext cx="46374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dirty="0" smtClean="0">
                <a:solidFill>
                  <a:srgbClr val="0000FF"/>
                </a:solidFill>
              </a:rPr>
              <a:t>4 </a:t>
            </a:r>
            <a:r>
              <a:rPr lang="ru-RU" altLang="ru-RU" sz="2400" dirty="0" smtClean="0">
                <a:solidFill>
                  <a:srgbClr val="0000FF"/>
                </a:solidFill>
              </a:rPr>
              <a:t>Метод </a:t>
            </a:r>
            <a:r>
              <a:rPr lang="ru-RU" altLang="ru-RU" sz="2400" dirty="0">
                <a:solidFill>
                  <a:srgbClr val="0000FF"/>
                </a:solidFill>
              </a:rPr>
              <a:t>множителей Лагранжа</a:t>
            </a:r>
            <a:endParaRPr lang="ru-RU" altLang="ru-RU" sz="2400" dirty="0"/>
          </a:p>
        </p:txBody>
      </p:sp>
      <p:sp>
        <p:nvSpPr>
          <p:cNvPr id="43034" name="Rectangle 16"/>
          <p:cNvSpPr>
            <a:spLocks noChangeArrowheads="1"/>
          </p:cNvSpPr>
          <p:nvPr/>
        </p:nvSpPr>
        <p:spPr bwMode="auto">
          <a:xfrm>
            <a:off x="493713" y="919163"/>
            <a:ext cx="8328025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b="1">
                <a:cs typeface="Times New Roman" pitchFamily="18" charset="0"/>
              </a:rPr>
              <a:t>Математическое программирование </a:t>
            </a:r>
            <a:r>
              <a:rPr lang="ru-RU" altLang="ru-RU" sz="1200">
                <a:cs typeface="Times New Roman" pitchFamily="18" charset="0"/>
              </a:rPr>
              <a:t>- это область математики, разрабатывающая теорию, численные методы решения многомерных задач с ограничениями. В отличие от классической математики, математическое программирование занимается математическими методами решения задач нахождения наилучших вариантов из всех возможных.</a:t>
            </a:r>
          </a:p>
        </p:txBody>
      </p:sp>
    </p:spTree>
    <p:extLst>
      <p:ext uri="{BB962C8B-B14F-4D97-AF65-F5344CB8AC3E}">
        <p14:creationId xmlns:p14="http://schemas.microsoft.com/office/powerpoint/2010/main" val="33096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F49AF93-3975-477B-907A-6982CB060D58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 smtClean="0"/>
          </a:p>
        </p:txBody>
      </p:sp>
      <p:pic>
        <p:nvPicPr>
          <p:cNvPr id="4403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326188"/>
            <a:ext cx="4038600" cy="531812"/>
          </a:xfrm>
          <a:noFill/>
        </p:spPr>
      </p:pic>
      <p:sp>
        <p:nvSpPr>
          <p:cNvPr id="44036" name="Line 10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038" name="Rectangle 16"/>
          <p:cNvSpPr>
            <a:spLocks noChangeArrowheads="1"/>
          </p:cNvSpPr>
          <p:nvPr/>
        </p:nvSpPr>
        <p:spPr bwMode="auto">
          <a:xfrm>
            <a:off x="657225" y="785813"/>
            <a:ext cx="67849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/>
              <a:t>1. Достаточные условия существование локального экстремума (ДУ)</a:t>
            </a:r>
          </a:p>
        </p:txBody>
      </p:sp>
      <p:sp>
        <p:nvSpPr>
          <p:cNvPr id="44039" name="Прямоугольник 1"/>
          <p:cNvSpPr>
            <a:spLocks noChangeArrowheads="1"/>
          </p:cNvSpPr>
          <p:nvPr/>
        </p:nvSpPr>
        <p:spPr bwMode="auto">
          <a:xfrm>
            <a:off x="690563" y="1198563"/>
            <a:ext cx="6413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/>
              <a:t>Если</a:t>
            </a:r>
          </a:p>
        </p:txBody>
      </p:sp>
      <p:sp>
        <p:nvSpPr>
          <p:cNvPr id="44040" name="Rectangle 16"/>
          <p:cNvSpPr>
            <a:spLocks noChangeArrowheads="1"/>
          </p:cNvSpPr>
          <p:nvPr/>
        </p:nvSpPr>
        <p:spPr bwMode="auto">
          <a:xfrm>
            <a:off x="2859088" y="1177925"/>
            <a:ext cx="358457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cs typeface="Times New Roman" pitchFamily="18" charset="0"/>
              </a:rPr>
              <a:t> дважды дифференцируемы в точке </a:t>
            </a:r>
            <a:r>
              <a:rPr lang="en-US" altLang="ru-RU" sz="1200" i="1">
                <a:cs typeface="Times New Roman" pitchFamily="18" charset="0"/>
              </a:rPr>
              <a:t>x*</a:t>
            </a:r>
            <a:endParaRPr lang="ru-RU" altLang="ru-RU" sz="1200" i="1">
              <a:cs typeface="Times New Roman" pitchFamily="18" charset="0"/>
            </a:endParaRPr>
          </a:p>
        </p:txBody>
      </p:sp>
      <p:graphicFrame>
        <p:nvGraphicFramePr>
          <p:cNvPr id="44041" name="Объект 3"/>
          <p:cNvGraphicFramePr>
            <a:graphicFrameLocks noChangeAspect="1"/>
          </p:cNvGraphicFramePr>
          <p:nvPr/>
        </p:nvGraphicFramePr>
        <p:xfrm>
          <a:off x="1298575" y="1196975"/>
          <a:ext cx="465138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Формула" r:id="rId4" imgW="342720" imgH="203040" progId="Equation.3">
                  <p:embed/>
                </p:oleObj>
              </mc:Choice>
              <mc:Fallback>
                <p:oleObj name="Формула" r:id="rId4" imgW="342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1196975"/>
                        <a:ext cx="465138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2" name="Прямоугольник 26"/>
          <p:cNvSpPr>
            <a:spLocks noChangeArrowheads="1"/>
          </p:cNvSpPr>
          <p:nvPr/>
        </p:nvSpPr>
        <p:spPr bwMode="auto">
          <a:xfrm>
            <a:off x="1801813" y="1198563"/>
            <a:ext cx="639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/>
              <a:t>и</a:t>
            </a:r>
          </a:p>
        </p:txBody>
      </p:sp>
      <p:graphicFrame>
        <p:nvGraphicFramePr>
          <p:cNvPr id="44043" name="Объект 5"/>
          <p:cNvGraphicFramePr>
            <a:graphicFrameLocks noChangeAspect="1"/>
          </p:cNvGraphicFramePr>
          <p:nvPr/>
        </p:nvGraphicFramePr>
        <p:xfrm>
          <a:off x="2125663" y="1125538"/>
          <a:ext cx="5746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Формула" r:id="rId6" imgW="368280" imgH="228600" progId="Equation.3">
                  <p:embed/>
                </p:oleObj>
              </mc:Choice>
              <mc:Fallback>
                <p:oleObj name="Формула" r:id="rId6" imgW="368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1125538"/>
                        <a:ext cx="5746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4" name="Rectangle 16"/>
          <p:cNvSpPr>
            <a:spLocks noChangeArrowheads="1"/>
          </p:cNvSpPr>
          <p:nvPr/>
        </p:nvSpPr>
        <p:spPr bwMode="auto">
          <a:xfrm>
            <a:off x="815975" y="1557338"/>
            <a:ext cx="42878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cs typeface="Times New Roman" pitchFamily="18" charset="0"/>
              </a:rPr>
              <a:t>и в этой точке выполняются ДУ и условия</a:t>
            </a:r>
          </a:p>
        </p:txBody>
      </p:sp>
      <p:graphicFrame>
        <p:nvGraphicFramePr>
          <p:cNvPr id="44045" name="Object 17"/>
          <p:cNvGraphicFramePr>
            <a:graphicFrameLocks noChangeAspect="1"/>
          </p:cNvGraphicFramePr>
          <p:nvPr/>
        </p:nvGraphicFramePr>
        <p:xfrm>
          <a:off x="1758950" y="1989138"/>
          <a:ext cx="21431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Формула" r:id="rId8" imgW="1269720" imgH="241200" progId="Equation.3">
                  <p:embed/>
                </p:oleObj>
              </mc:Choice>
              <mc:Fallback>
                <p:oleObj name="Формула" r:id="rId8" imgW="1269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1989138"/>
                        <a:ext cx="21431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6" name="Object 17"/>
          <p:cNvGraphicFramePr>
            <a:graphicFrameLocks noChangeAspect="1"/>
          </p:cNvGraphicFramePr>
          <p:nvPr/>
        </p:nvGraphicFramePr>
        <p:xfrm>
          <a:off x="4632325" y="1989138"/>
          <a:ext cx="21431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Формула" r:id="rId10" imgW="1269720" imgH="241200" progId="Equation.3">
                  <p:embed/>
                </p:oleObj>
              </mc:Choice>
              <mc:Fallback>
                <p:oleObj name="Формула" r:id="rId10" imgW="1269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5" y="1989138"/>
                        <a:ext cx="21431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7" name="Прямоугольник 39"/>
          <p:cNvSpPr>
            <a:spLocks noChangeArrowheads="1"/>
          </p:cNvSpPr>
          <p:nvPr/>
        </p:nvSpPr>
        <p:spPr bwMode="auto">
          <a:xfrm>
            <a:off x="3975100" y="2060575"/>
            <a:ext cx="5984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/>
              <a:t>или</a:t>
            </a: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777875" y="2420938"/>
            <a:ext cx="42878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cs typeface="Times New Roman" pitchFamily="18" charset="0"/>
              </a:rPr>
              <a:t>При всех ненулевых </a:t>
            </a:r>
            <a:r>
              <a:rPr lang="en-US" altLang="ru-RU" sz="1200" i="1">
                <a:cs typeface="Times New Roman" pitchFamily="18" charset="0"/>
              </a:rPr>
              <a:t>h</a:t>
            </a:r>
            <a:r>
              <a:rPr lang="ru-RU" altLang="ru-RU" sz="1200" i="1">
                <a:cs typeface="Times New Roman" pitchFamily="18" charset="0"/>
              </a:rPr>
              <a:t>, </a:t>
            </a:r>
            <a:r>
              <a:rPr lang="ru-RU" altLang="ru-RU" sz="1200">
                <a:cs typeface="Times New Roman" pitchFamily="18" charset="0"/>
              </a:rPr>
              <a:t>удовлетворяющих условиям</a:t>
            </a:r>
          </a:p>
        </p:txBody>
      </p:sp>
      <p:graphicFrame>
        <p:nvGraphicFramePr>
          <p:cNvPr id="44049" name="Object 17"/>
          <p:cNvGraphicFramePr>
            <a:graphicFrameLocks noChangeAspect="1"/>
          </p:cNvGraphicFramePr>
          <p:nvPr/>
        </p:nvGraphicFramePr>
        <p:xfrm>
          <a:off x="2413000" y="2781300"/>
          <a:ext cx="297973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Формула" r:id="rId12" imgW="1765080" imgH="241200" progId="Equation.3">
                  <p:embed/>
                </p:oleObj>
              </mc:Choice>
              <mc:Fallback>
                <p:oleObj name="Формула" r:id="rId12" imgW="1765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2781300"/>
                        <a:ext cx="2979738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0" name="Rectangle 16"/>
          <p:cNvSpPr>
            <a:spLocks noChangeArrowheads="1"/>
          </p:cNvSpPr>
          <p:nvPr/>
        </p:nvSpPr>
        <p:spPr bwMode="auto">
          <a:xfrm>
            <a:off x="792163" y="3213100"/>
            <a:ext cx="75247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cs typeface="Times New Roman" pitchFamily="18" charset="0"/>
              </a:rPr>
              <a:t>То </a:t>
            </a:r>
            <a:r>
              <a:rPr lang="en-US" altLang="ru-RU" sz="1200" i="1">
                <a:cs typeface="Times New Roman" pitchFamily="18" charset="0"/>
              </a:rPr>
              <a:t>x*</a:t>
            </a:r>
            <a:r>
              <a:rPr lang="en-US" altLang="ru-RU" sz="1200">
                <a:cs typeface="Times New Roman" pitchFamily="18" charset="0"/>
              </a:rPr>
              <a:t> </a:t>
            </a:r>
            <a:r>
              <a:rPr lang="ru-RU" altLang="ru-RU" sz="1200">
                <a:cs typeface="Times New Roman" pitchFamily="18" charset="0"/>
              </a:rPr>
              <a:t>строгий локальный минимум (максимум) </a:t>
            </a:r>
            <a:r>
              <a:rPr lang="en-US" altLang="ru-RU" sz="1200" i="1">
                <a:cs typeface="Times New Roman" pitchFamily="18" charset="0"/>
              </a:rPr>
              <a:t>f(x)</a:t>
            </a:r>
            <a:r>
              <a:rPr lang="en-US" altLang="ru-RU" sz="1200">
                <a:cs typeface="Times New Roman" pitchFamily="18" charset="0"/>
              </a:rPr>
              <a:t> </a:t>
            </a:r>
            <a:r>
              <a:rPr lang="ru-RU" altLang="ru-RU" sz="1200">
                <a:cs typeface="Times New Roman" pitchFamily="18" charset="0"/>
              </a:rPr>
              <a:t>при заданных ограничениях.</a:t>
            </a:r>
          </a:p>
        </p:txBody>
      </p:sp>
      <p:graphicFrame>
        <p:nvGraphicFramePr>
          <p:cNvPr id="44051" name="Object 17"/>
          <p:cNvGraphicFramePr>
            <a:graphicFrameLocks noChangeAspect="1"/>
          </p:cNvGraphicFramePr>
          <p:nvPr/>
        </p:nvGraphicFramePr>
        <p:xfrm>
          <a:off x="2187575" y="3709988"/>
          <a:ext cx="34067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Формула" r:id="rId14" imgW="2019240" imgH="431640" progId="Equation.3">
                  <p:embed/>
                </p:oleObj>
              </mc:Choice>
              <mc:Fallback>
                <p:oleObj name="Формула" r:id="rId14" imgW="2019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3709988"/>
                        <a:ext cx="3406775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2" name="Прямоугольник 44"/>
          <p:cNvSpPr>
            <a:spLocks noChangeArrowheads="1"/>
          </p:cNvSpPr>
          <p:nvPr/>
        </p:nvSpPr>
        <p:spPr bwMode="auto">
          <a:xfrm>
            <a:off x="1498600" y="3903663"/>
            <a:ext cx="6413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/>
              <a:t>Где</a:t>
            </a:r>
          </a:p>
        </p:txBody>
      </p:sp>
    </p:spTree>
    <p:extLst>
      <p:ext uri="{BB962C8B-B14F-4D97-AF65-F5344CB8AC3E}">
        <p14:creationId xmlns:p14="http://schemas.microsoft.com/office/powerpoint/2010/main" val="3293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9BF8FB-B89F-42D7-8535-7FD08C498A68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400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7688"/>
            <a:ext cx="8229600" cy="649287"/>
          </a:xfrm>
        </p:spPr>
        <p:txBody>
          <a:bodyPr/>
          <a:lstStyle/>
          <a:p>
            <a:pPr eaLnBrk="1" hangingPunct="1"/>
            <a:r>
              <a:rPr lang="en-US" altLang="ru-RU" sz="2400" dirty="0" smtClean="0">
                <a:solidFill>
                  <a:srgbClr val="0000FF"/>
                </a:solidFill>
              </a:rPr>
              <a:t>5 </a:t>
            </a:r>
            <a:r>
              <a:rPr lang="ru-RU" altLang="ru-RU" sz="2400" dirty="0" smtClean="0">
                <a:solidFill>
                  <a:srgbClr val="0000FF"/>
                </a:solidFill>
              </a:rPr>
              <a:t>Выпуклые функции</a:t>
            </a:r>
            <a:endParaRPr lang="ru-RU" altLang="ru-RU" sz="3600" dirty="0" smtClean="0">
              <a:solidFill>
                <a:srgbClr val="0000FF"/>
              </a:solidFill>
            </a:endParaRPr>
          </a:p>
        </p:txBody>
      </p:sp>
      <p:pic>
        <p:nvPicPr>
          <p:cNvPr id="45060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326188"/>
            <a:ext cx="4038600" cy="531812"/>
          </a:xfrm>
          <a:noFill/>
        </p:spPr>
      </p:pic>
      <p:sp>
        <p:nvSpPr>
          <p:cNvPr id="45061" name="Line 10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63" name="Rectangle 16"/>
          <p:cNvSpPr>
            <a:spLocks noChangeArrowheads="1"/>
          </p:cNvSpPr>
          <p:nvPr/>
        </p:nvSpPr>
        <p:spPr bwMode="auto">
          <a:xfrm>
            <a:off x="565150" y="1690688"/>
            <a:ext cx="76787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Функция выпукла, если для любых двух значений аргумента выполняется неравенство Йенсена</a:t>
            </a:r>
          </a:p>
        </p:txBody>
      </p:sp>
      <p:sp>
        <p:nvSpPr>
          <p:cNvPr id="45064" name="Rectangle 16"/>
          <p:cNvSpPr>
            <a:spLocks noChangeArrowheads="1"/>
          </p:cNvSpPr>
          <p:nvPr/>
        </p:nvSpPr>
        <p:spPr bwMode="auto">
          <a:xfrm>
            <a:off x="679450" y="3284538"/>
            <a:ext cx="7450138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/>
              <a:t>Некоторые свойства выпуклой функции</a:t>
            </a:r>
            <a:r>
              <a:rPr lang="en-US" altLang="ru-RU" sz="1400" b="1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400"/>
              <a:t>-</a:t>
            </a:r>
            <a:r>
              <a:rPr lang="ru-RU" altLang="ru-RU" sz="1400"/>
              <a:t>дважды дифференцируемая функция выпукла тогда и только тогда, когда ее график лежит не ниже касательной, проведенной в любой точке интервала выпуклости</a:t>
            </a:r>
            <a:r>
              <a:rPr lang="en-US" altLang="ru-RU" sz="140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400"/>
              <a:t>-</a:t>
            </a:r>
            <a:r>
              <a:rPr lang="ru-RU" altLang="ru-RU" sz="1400"/>
              <a:t>дважды дифференцируемая функция выпукла, если ее вторая производная не отрицательна</a:t>
            </a:r>
            <a:r>
              <a:rPr lang="en-US" altLang="ru-RU" sz="140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400"/>
              <a:t>-</a:t>
            </a:r>
            <a:r>
              <a:rPr lang="ru-RU" altLang="ru-RU" sz="1400"/>
              <a:t>если </a:t>
            </a:r>
            <a:r>
              <a:rPr lang="en-US" altLang="ru-RU" sz="1400"/>
              <a:t>f(x) </a:t>
            </a:r>
            <a:r>
              <a:rPr lang="ru-RU" altLang="ru-RU" sz="1400"/>
              <a:t>и </a:t>
            </a:r>
            <a:r>
              <a:rPr lang="en-US" altLang="ru-RU" sz="1400"/>
              <a:t>g(x) </a:t>
            </a:r>
            <a:r>
              <a:rPr lang="ru-RU" altLang="ru-RU" sz="1400"/>
              <a:t>выпуклы, то их линейна комбинация тоже выпуклая функция</a:t>
            </a:r>
            <a:r>
              <a:rPr lang="en-US" altLang="ru-RU" sz="140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400"/>
              <a:t>-</a:t>
            </a:r>
            <a:r>
              <a:rPr lang="ru-RU" altLang="ru-RU" sz="1400"/>
              <a:t>локальный минимум выпуклой функции является глобальным минимумом</a:t>
            </a:r>
            <a:r>
              <a:rPr lang="en-US" altLang="ru-RU" sz="140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400"/>
              <a:t>-</a:t>
            </a:r>
            <a:r>
              <a:rPr lang="ru-RU" altLang="ru-RU" sz="1400"/>
              <a:t>любая стационарная точка выпуклой функции является глобальным экстремумом</a:t>
            </a:r>
            <a:r>
              <a:rPr lang="en-US" altLang="ru-RU" sz="1400"/>
              <a:t>;</a:t>
            </a:r>
            <a:endParaRPr lang="ru-RU" altLang="ru-RU" sz="1400"/>
          </a:p>
        </p:txBody>
      </p:sp>
      <p:graphicFrame>
        <p:nvGraphicFramePr>
          <p:cNvPr id="45065" name="Object 17"/>
          <p:cNvGraphicFramePr>
            <a:graphicFrameLocks noChangeAspect="1"/>
          </p:cNvGraphicFramePr>
          <p:nvPr/>
        </p:nvGraphicFramePr>
        <p:xfrm>
          <a:off x="4573588" y="2693988"/>
          <a:ext cx="212725" cy="22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Формула" r:id="rId4" imgW="126720" imgH="139680" progId="Equation.3">
                  <p:embed/>
                </p:oleObj>
              </mc:Choice>
              <mc:Fallback>
                <p:oleObj name="Формула" r:id="rId4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588" y="2693988"/>
                        <a:ext cx="212725" cy="220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6" name="Object 17"/>
          <p:cNvGraphicFramePr>
            <a:graphicFrameLocks noChangeAspect="1"/>
          </p:cNvGraphicFramePr>
          <p:nvPr/>
        </p:nvGraphicFramePr>
        <p:xfrm>
          <a:off x="1619250" y="2225675"/>
          <a:ext cx="422433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Формула" r:id="rId6" imgW="2501640" imgH="431640" progId="Equation.3">
                  <p:embed/>
                </p:oleObj>
              </mc:Choice>
              <mc:Fallback>
                <p:oleObj name="Формула" r:id="rId6" imgW="2501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225675"/>
                        <a:ext cx="4224338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7" name="Rectangle 16"/>
          <p:cNvSpPr>
            <a:spLocks noChangeArrowheads="1"/>
          </p:cNvSpPr>
          <p:nvPr/>
        </p:nvSpPr>
        <p:spPr bwMode="auto">
          <a:xfrm>
            <a:off x="493713" y="1196975"/>
            <a:ext cx="83280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b="1">
                <a:cs typeface="Times New Roman" pitchFamily="18" charset="0"/>
              </a:rPr>
              <a:t>Выпуклое программирование </a:t>
            </a:r>
            <a:r>
              <a:rPr lang="ru-RU" altLang="ru-RU" sz="1200">
                <a:cs typeface="Times New Roman" pitchFamily="18" charset="0"/>
              </a:rPr>
              <a:t>- раздел нелинейного программирования, совокупность методов решения нелинейных экстремальных задач с выпуклыми целевыми функциями и выпуклыми системами ограничений. </a:t>
            </a:r>
          </a:p>
        </p:txBody>
      </p:sp>
    </p:spTree>
    <p:extLst>
      <p:ext uri="{BB962C8B-B14F-4D97-AF65-F5344CB8AC3E}">
        <p14:creationId xmlns:p14="http://schemas.microsoft.com/office/powerpoint/2010/main" val="106487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2174</TotalTime>
  <Words>575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Оформление по умолчанию</vt:lpstr>
      <vt:lpstr>Формула</vt:lpstr>
      <vt:lpstr>Моделирование и оптимизация в системах и сетях электросвязи Раздел 4 Решение задач оптимизации аналитическими методами </vt:lpstr>
      <vt:lpstr>Содержание</vt:lpstr>
      <vt:lpstr>Аналитические методы оптимизации</vt:lpstr>
      <vt:lpstr>1 Экстремумы функции</vt:lpstr>
      <vt:lpstr>2 Безусловная оптимизация</vt:lpstr>
      <vt:lpstr>Презентация PowerPoint</vt:lpstr>
      <vt:lpstr>3 Условная оптимизация</vt:lpstr>
      <vt:lpstr>Презентация PowerPoint</vt:lpstr>
      <vt:lpstr>5 Выпуклые функции</vt:lpstr>
      <vt:lpstr>6 Условия Каруша-Куна-Таккера (ККТ)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алгоритмы оптимизации сетей связи (МАОСС)</dc:title>
  <dc:creator>Alexander</dc:creator>
  <cp:lastModifiedBy>Alexander</cp:lastModifiedBy>
  <cp:revision>162</cp:revision>
  <dcterms:created xsi:type="dcterms:W3CDTF">2012-09-03T17:50:06Z</dcterms:created>
  <dcterms:modified xsi:type="dcterms:W3CDTF">2016-11-15T20:23:01Z</dcterms:modified>
</cp:coreProperties>
</file>